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32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98918" y="2168673"/>
            <a:ext cx="8072121" cy="2308132"/>
          </a:xfrm>
        </p:spPr>
        <p:txBody>
          <a:bodyPr>
            <a:noAutofit/>
          </a:bodyPr>
          <a:lstStyle/>
          <a:p>
            <a:pPr algn="r"/>
            <a:r>
              <a:rPr lang="fa-IR" sz="23900" dirty="0" smtClean="0">
                <a:cs typeface="B Titr" panose="00000700000000000000" pitchFamily="2" charset="-78"/>
              </a:rPr>
              <a:t/>
            </a:r>
            <a:br>
              <a:rPr lang="fa-IR" sz="23900" dirty="0" smtClean="0">
                <a:cs typeface="B Titr" panose="00000700000000000000" pitchFamily="2" charset="-78"/>
              </a:rPr>
            </a:br>
            <a:r>
              <a:rPr lang="fa-IR" sz="13800" dirty="0" smtClean="0">
                <a:cs typeface="B Titr" panose="00000700000000000000" pitchFamily="2" charset="-78"/>
              </a:rPr>
              <a:t/>
            </a:r>
            <a:br>
              <a:rPr lang="fa-IR" sz="13800" dirty="0" smtClean="0">
                <a:cs typeface="B Titr" panose="00000700000000000000" pitchFamily="2" charset="-78"/>
              </a:rPr>
            </a:br>
            <a:r>
              <a:rPr lang="fa-IR" sz="9600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anose="00000700000000000000" pitchFamily="2" charset="-78"/>
              </a:rPr>
              <a:t>متنا</a:t>
            </a:r>
            <a:endParaRPr lang="en-US" sz="13800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B Titr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2657" y="4897699"/>
            <a:ext cx="757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راهکاری نوین در آموزش سازمانی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7431" y="4015140"/>
            <a:ext cx="805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مدیریت آموزش و توانمند سازی نیروی انسانی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649" y="1087467"/>
            <a:ext cx="4447082" cy="53391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85" y="1087467"/>
            <a:ext cx="2162743" cy="196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033" y="0"/>
            <a:ext cx="9404723" cy="1400530"/>
          </a:xfrm>
        </p:spPr>
        <p:txBody>
          <a:bodyPr/>
          <a:lstStyle/>
          <a:p>
            <a:pPr lvl="0" algn="r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اطلاعات کارمندان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07" y="1581180"/>
            <a:ext cx="8946541" cy="4815384"/>
          </a:xfrm>
        </p:spPr>
        <p:txBody>
          <a:bodyPr>
            <a:normAutofit/>
          </a:bodyPr>
          <a:lstStyle/>
          <a:p>
            <a:pPr lvl="1" algn="r" rtl="1"/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اطلاعات 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شناسنامه ای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مدارک تحصیلی </a:t>
            </a:r>
            <a:endParaRPr lang="fa-IR" sz="28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شغل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سوابق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آموزشی</a:t>
            </a:r>
          </a:p>
          <a:p>
            <a:pPr lvl="1"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نیاز های آموزشی </a:t>
            </a:r>
            <a:endParaRPr lang="en-US" sz="2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3" y="1853248"/>
            <a:ext cx="2891091" cy="2891091"/>
          </a:xfrm>
          <a:prstGeom prst="rect">
            <a:avLst/>
          </a:prstGeom>
          <a:noFill/>
          <a:effectLst>
            <a:outerShdw dist="50800" dir="5400000" sx="101000" sy="101000" algn="ctr" rotWithShape="0">
              <a:srgbClr val="000000">
                <a:alpha val="25000"/>
              </a:srgbClr>
            </a:outerShdw>
            <a:reflection stA="99000" endPos="650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236">
            <a:off x="9661186" y="4816234"/>
            <a:ext cx="3489005" cy="3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539" y="104375"/>
            <a:ext cx="9404723" cy="980298"/>
          </a:xfrm>
        </p:spPr>
        <p:txBody>
          <a:bodyPr/>
          <a:lstStyle/>
          <a:p>
            <a:pPr lvl="0" algn="r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مراکز آموزشی و اساتید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936" y="1426104"/>
            <a:ext cx="8946541" cy="4815384"/>
          </a:xfrm>
        </p:spPr>
        <p:txBody>
          <a:bodyPr>
            <a:normAutofit/>
          </a:bodyPr>
          <a:lstStyle/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زمینه فعالیت کلی </a:t>
            </a:r>
            <a:endParaRPr lang="fa-IR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دوره </a:t>
            </a:r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های مرکز 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آموزشی</a:t>
            </a:r>
          </a:p>
          <a:p>
            <a:pPr lvl="1" algn="r" rtl="1"/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سابقه </a:t>
            </a: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توانایی های تدریس 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 اساتید</a:t>
            </a:r>
          </a:p>
          <a:p>
            <a:pPr lvl="1" algn="r" rtl="1"/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3" y="1853248"/>
            <a:ext cx="2891091" cy="2891091"/>
          </a:xfrm>
          <a:prstGeom prst="rect">
            <a:avLst/>
          </a:prstGeom>
          <a:noFill/>
          <a:effectLst>
            <a:outerShdw dist="50800" dir="5400000" sx="101000" sy="101000" algn="ctr" rotWithShape="0">
              <a:srgbClr val="000000">
                <a:alpha val="25000"/>
              </a:srgbClr>
            </a:outerShdw>
            <a:reflection stA="99000" endPos="650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236">
            <a:off x="9661186" y="4816234"/>
            <a:ext cx="3489005" cy="3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082" y="118890"/>
            <a:ext cx="9404723" cy="980298"/>
          </a:xfrm>
        </p:spPr>
        <p:txBody>
          <a:bodyPr/>
          <a:lstStyle/>
          <a:p>
            <a:pPr lvl="0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دوره های آموزشی 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768" y="1155080"/>
            <a:ext cx="8946541" cy="4815384"/>
          </a:xfrm>
        </p:spPr>
        <p:txBody>
          <a:bodyPr>
            <a:normAutofit/>
          </a:bodyPr>
          <a:lstStyle/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سرفصل برای درس یا یک کلاس 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خاص</a:t>
            </a:r>
          </a:p>
          <a:p>
            <a:pPr lvl="1" algn="r" rtl="1"/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پیش </a:t>
            </a:r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نیاز و هم نیاز دوره </a:t>
            </a:r>
            <a:endParaRPr lang="fa-IR" sz="24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مهارتهای دوره</a:t>
            </a:r>
          </a:p>
          <a:p>
            <a:pPr lvl="1" algn="r" rtl="1"/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تطبیق (دوره </a:t>
            </a:r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با دوره 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 - دوره </a:t>
            </a:r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با رشته و مدرک تحصیلی 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-دوره </a:t>
            </a:r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های 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پکیج )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3256023"/>
            <a:ext cx="3262423" cy="2714441"/>
          </a:xfrm>
          <a:prstGeom prst="rect">
            <a:avLst/>
          </a:prstGeom>
          <a:noFill/>
          <a:effectLst>
            <a:outerShdw dist="50800" dir="5400000" sx="101000" sy="101000" algn="ctr" rotWithShape="0">
              <a:srgbClr val="000000">
                <a:alpha val="25000"/>
              </a:srgbClr>
            </a:outerShdw>
            <a:reflection stA="99000" endPos="650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236">
            <a:off x="9661186" y="4816234"/>
            <a:ext cx="3489005" cy="3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082" y="0"/>
            <a:ext cx="9404723" cy="980298"/>
          </a:xfrm>
        </p:spPr>
        <p:txBody>
          <a:bodyPr/>
          <a:lstStyle/>
          <a:p>
            <a:pPr lvl="0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نیاز سنجی آموزش 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27" y="495807"/>
            <a:ext cx="8946541" cy="1132763"/>
          </a:xfrm>
        </p:spPr>
        <p:txBody>
          <a:bodyPr>
            <a:normAutofit/>
          </a:bodyPr>
          <a:lstStyle/>
          <a:p>
            <a:pPr lvl="1" algn="r" rtl="1"/>
            <a:r>
              <a:rPr lang="fa-IR" sz="20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خودکار بر اساس نیازمندی های </a:t>
            </a: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مشاغل</a:t>
            </a:r>
          </a:p>
          <a:p>
            <a:pPr lvl="1" algn="r" rtl="1"/>
            <a:r>
              <a:rPr lang="fa-IR" sz="20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بر اساس در خواستهای فردی </a:t>
            </a:r>
            <a:endParaRPr lang="fa-IR" sz="20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endParaRPr lang="en-US" sz="20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9047" y="1917364"/>
            <a:ext cx="9404723" cy="980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مدیریت اجرای </a:t>
            </a:r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آموزش</a:t>
            </a:r>
            <a:endParaRPr lang="en-US" sz="28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016000" y="2262370"/>
            <a:ext cx="8946541" cy="298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 algn="r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به صورت کارتابلی</a:t>
            </a:r>
          </a:p>
          <a:p>
            <a:pPr lvl="1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ثبت کلاس 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برنامه ریزی (برنامه هفتگی دوره  و برد آموزشگاه)</a:t>
            </a:r>
            <a:endParaRPr lang="en-US" sz="12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ثبت نام </a:t>
            </a:r>
            <a:endParaRPr lang="en-US" sz="12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برگزاری کلاس و امتحان </a:t>
            </a:r>
            <a:endParaRPr lang="en-US" sz="12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تایید نتایج 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انتقال به سوابق 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7" y="1933370"/>
            <a:ext cx="3262423" cy="2730846"/>
          </a:xfrm>
          <a:prstGeom prst="rect">
            <a:avLst/>
          </a:prstGeom>
          <a:noFill/>
          <a:effectLst>
            <a:outerShdw dist="50800" dir="5400000" sx="101000" sy="101000" algn="ctr" rotWithShape="0">
              <a:srgbClr val="000000">
                <a:alpha val="25000"/>
              </a:srgbClr>
            </a:outerShdw>
            <a:reflection stA="99000" endPos="65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236">
            <a:off x="10524355" y="5299907"/>
            <a:ext cx="1485882" cy="13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597" y="133403"/>
            <a:ext cx="9404723" cy="980298"/>
          </a:xfrm>
        </p:spPr>
        <p:txBody>
          <a:bodyPr/>
          <a:lstStyle/>
          <a:p>
            <a:pPr lvl="0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ارزیابی و اثر بخشی 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41" y="1092167"/>
            <a:ext cx="8946541" cy="5308978"/>
          </a:xfrm>
        </p:spPr>
        <p:txBody>
          <a:bodyPr>
            <a:normAutofit/>
          </a:bodyPr>
          <a:lstStyle/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سطح یک (واکنش فراگیر)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سطح دو (یادگیری-پیش از آموزش)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سطح دو (یادگیری-پس از آموزش)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سطح سه (رفتار سرپرست)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سطح سه (رفتار فراگیر)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93" y="1853248"/>
            <a:ext cx="2891091" cy="2891091"/>
          </a:xfrm>
          <a:prstGeom prst="rect">
            <a:avLst/>
          </a:prstGeom>
          <a:noFill/>
          <a:effectLst>
            <a:outerShdw dist="50800" dir="5400000" sx="101000" sy="101000" algn="ctr" rotWithShape="0">
              <a:srgbClr val="000000">
                <a:alpha val="25000"/>
              </a:srgbClr>
            </a:outerShdw>
            <a:reflection stA="99000" endPos="65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236">
            <a:off x="10354032" y="5140775"/>
            <a:ext cx="1637639" cy="14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77" y="174171"/>
            <a:ext cx="9404723" cy="980298"/>
          </a:xfrm>
        </p:spPr>
        <p:txBody>
          <a:bodyPr/>
          <a:lstStyle/>
          <a:p>
            <a:pPr lvl="0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پرتال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متنا :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871" y="1036170"/>
            <a:ext cx="8946541" cy="4831306"/>
          </a:xfrm>
        </p:spPr>
        <p:txBody>
          <a:bodyPr>
            <a:normAutofit/>
          </a:bodyPr>
          <a:lstStyle/>
          <a:p>
            <a:pPr lvl="0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در خواست دوره های مورد نیاز 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مشاهده اطلاعات کلی 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سوابق آموزشی –تطبیق – نیازمندیهای شغل و ...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0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آزمون </a:t>
            </a:r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الکترونیک</a:t>
            </a:r>
          </a:p>
          <a:p>
            <a:pPr lvl="0" algn="r" rtl="1"/>
            <a:r>
              <a:rPr lang="fa-IR" sz="24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فرمهای </a:t>
            </a:r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پرسشنامه  ارز یابی اثر بخشی 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7" y="1734124"/>
            <a:ext cx="3901959" cy="2805373"/>
          </a:xfrm>
          <a:prstGeom prst="rect">
            <a:avLst/>
          </a:prstGeom>
          <a:noFill/>
          <a:effectLst>
            <a:outerShdw dist="50800" dir="5400000" sx="101000" sy="101000" algn="ctr" rotWithShape="0">
              <a:srgbClr val="000000">
                <a:alpha val="25000"/>
              </a:srgbClr>
            </a:outerShdw>
            <a:reflection stA="99000" endPos="65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236">
            <a:off x="10468296" y="5247534"/>
            <a:ext cx="1535829" cy="13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52" y="843055"/>
            <a:ext cx="2586727" cy="235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93534" y="5371039"/>
            <a:ext cx="7574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راهکاری نوین در آموزش سازمانی</a:t>
            </a:r>
            <a:endParaRPr lang="en-US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742" y="3717161"/>
            <a:ext cx="805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Titr" panose="00000700000000000000" pitchFamily="2" charset="-78"/>
              </a:rPr>
              <a:t>مدیریت آموزش و توانمند سازی نیروی انسانی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40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823" y="106099"/>
            <a:ext cx="7106466" cy="896112"/>
          </a:xfrm>
        </p:spPr>
        <p:txBody>
          <a:bodyPr/>
          <a:lstStyle/>
          <a:p>
            <a:pPr algn="r"/>
            <a:r>
              <a:rPr lang="fa-IR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لزوم </a:t>
            </a:r>
            <a:r>
              <a:rPr lang="ar-SA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آموزش</a:t>
            </a:r>
            <a:r>
              <a:rPr lang="fa-IR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سازمانی 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7" y="-289807"/>
            <a:ext cx="6869636" cy="65682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49371" y="1176769"/>
            <a:ext cx="1059543" cy="89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افزایش رقابت بین شرکتها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0514" y="1410552"/>
            <a:ext cx="1074057" cy="89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حوادث و ضایعات ناشی از عدم  آموزش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1435109"/>
            <a:ext cx="1128794" cy="1188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ماشینی شدن فرآیندها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47994" y="1009706"/>
            <a:ext cx="1247292" cy="16139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پیچیدگی </a:t>
            </a:r>
            <a:r>
              <a:rPr lang="fa-IR" sz="1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مشاغل و عملکرد سازمانها</a:t>
            </a:r>
            <a:endParaRPr lang="en-US" sz="1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  <a:p>
            <a:pPr algn="r"/>
            <a:endParaRPr lang="en-US" sz="1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770">
            <a:off x="-2172947" y="4278709"/>
            <a:ext cx="3489005" cy="316982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95286" y="716361"/>
            <a:ext cx="1237971" cy="1929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تغییر روز به روز  تکنولوژیها و فناوری ها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97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723" y="0"/>
            <a:ext cx="5982277" cy="609600"/>
          </a:xfrm>
        </p:spPr>
        <p:txBody>
          <a:bodyPr/>
          <a:lstStyle/>
          <a:p>
            <a:pPr algn="r"/>
            <a:r>
              <a:rPr lang="fa-IR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اهمیت و مزایای </a:t>
            </a:r>
            <a:r>
              <a:rPr lang="ar-SA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آموزش</a:t>
            </a:r>
            <a:r>
              <a:rPr lang="fa-IR" sz="36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سازمانی 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37" y="1006889"/>
            <a:ext cx="4601254" cy="460125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3389" y="1468286"/>
            <a:ext cx="2134079" cy="89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عملکرد استاندارد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01409" y="2330828"/>
            <a:ext cx="3591253" cy="535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کاهش هزینه ها و افزایش بهره وری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01409" y="3353266"/>
            <a:ext cx="3326266" cy="89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پایداری شرکت و قابلیت رقابت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62809" y="1043863"/>
            <a:ext cx="3913633" cy="586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رضایت شغلی و اعتماد به نفس کارمندان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9969" y="2629411"/>
            <a:ext cx="2340550" cy="44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SA" sz="1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افزایش</a:t>
            </a:r>
            <a:r>
              <a:rPr lang="ar-SA" sz="1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 </a:t>
            </a:r>
            <a:r>
              <a:rPr lang="ar-SA" sz="1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مهارت ها و قابلیت</a:t>
            </a:r>
            <a:r>
              <a:rPr lang="fa-IR" sz="1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ها 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629" y="3811883"/>
            <a:ext cx="2780479" cy="896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هم راستا شدن با اهداف شرکت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9">
            <a:off x="9531940" y="4088550"/>
            <a:ext cx="3489005" cy="3169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51" y="3252099"/>
            <a:ext cx="625717" cy="625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18" y="2325500"/>
            <a:ext cx="515935" cy="5159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99" y="2583468"/>
            <a:ext cx="555565" cy="555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57" y="3644014"/>
            <a:ext cx="615925" cy="615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92" y="1492154"/>
            <a:ext cx="618543" cy="618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82" y="945185"/>
            <a:ext cx="992209" cy="5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09" y="116115"/>
            <a:ext cx="6654492" cy="49490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40" y="521159"/>
            <a:ext cx="867331" cy="78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9">
            <a:off x="-812496" y="-1808125"/>
            <a:ext cx="3489005" cy="3169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457" y="2552032"/>
            <a:ext cx="757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راهکاری نوین در آموزش سازمانی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8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192" y="24548"/>
            <a:ext cx="5505450" cy="80458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چرا متنا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10" y="80250"/>
            <a:ext cx="4352165" cy="574981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23465" y="1258723"/>
            <a:ext cx="3248066" cy="44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پویایی و قابلیت شخصی سازی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8236" y="1067707"/>
            <a:ext cx="3943431" cy="342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پشتیبانی سریع و قابلیت توسعه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6270" y="2596542"/>
            <a:ext cx="4157683" cy="44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گزارش گیری  راحت و  نا محدود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12810" y="4092702"/>
            <a:ext cx="5086512" cy="44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مطابق با آخرین استاندارد های بین المللی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2792" y="3813810"/>
            <a:ext cx="4844638" cy="44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امکان ارتباط با سایر سیستمها و درج از فایل اکسل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23465" y="2803961"/>
            <a:ext cx="2228931" cy="44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رابط کاربری راحت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9">
            <a:off x="10198691" y="4793401"/>
            <a:ext cx="3489005" cy="316982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733638" y="413805"/>
            <a:ext cx="4419600" cy="44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قابل انطباق با ساختار انواع شرکتها و سازمانها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3481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743" y="575042"/>
            <a:ext cx="3817195" cy="1400530"/>
          </a:xfrm>
        </p:spPr>
        <p:txBody>
          <a:bodyPr/>
          <a:lstStyle/>
          <a:p>
            <a:pPr algn="ctr"/>
            <a:r>
              <a:rPr lang="fa-IR" sz="6600" dirty="0" smtClean="0">
                <a:solidFill>
                  <a:srgbClr val="00B0F0"/>
                </a:solidFill>
                <a:cs typeface="B Titr" panose="00000700000000000000" pitchFamily="2" charset="-78"/>
              </a:rPr>
              <a:t>فرآیند متنا</a:t>
            </a:r>
            <a:endParaRPr lang="en-US" sz="66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99" y="-461950"/>
            <a:ext cx="5802898" cy="589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9">
            <a:off x="10198691" y="4793401"/>
            <a:ext cx="3489005" cy="316982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307" y="1275307"/>
            <a:ext cx="3943431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برنامه ریزی  آموزش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306" y="2371088"/>
            <a:ext cx="3943431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اجرا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6701" y="3377874"/>
            <a:ext cx="3943431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ارزیابی اثر بخشی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7673" y="4396733"/>
            <a:ext cx="3943431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ثبت در سوابق و </a:t>
            </a:r>
            <a:r>
              <a:rPr lang="fa-I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گزارشات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12215" y="5978793"/>
            <a:ext cx="3943431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23351" y="372563"/>
            <a:ext cx="2906398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ثبت اطلاعات پایه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82351" y="4310221"/>
            <a:ext cx="855985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5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05157" y="1252882"/>
            <a:ext cx="855985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38188" y="2371088"/>
            <a:ext cx="855985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82352" y="3326549"/>
            <a:ext cx="855985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38188" y="200021"/>
            <a:ext cx="855985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10" y="1818338"/>
            <a:ext cx="2147606" cy="25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9" y="785044"/>
            <a:ext cx="5272216" cy="4853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6208" y="-106080"/>
            <a:ext cx="9404723" cy="140053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00B0F0"/>
                </a:solidFill>
                <a:cs typeface="B Titr" panose="00000700000000000000" pitchFamily="2" charset="-78"/>
              </a:rPr>
              <a:t>امکانات عمومی</a:t>
            </a:r>
            <a:endParaRPr lang="en-US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9">
            <a:off x="-1458472" y="5273090"/>
            <a:ext cx="3489005" cy="316982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23404" y="665780"/>
            <a:ext cx="3585029" cy="9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تعریف کاربر و گروه کاربری به تعداد نا محدود و با سطوح دسترسی دلخواه</a:t>
            </a:r>
            <a:endParaRPr lang="en-US" sz="16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4172" y="1871364"/>
            <a:ext cx="3410857" cy="857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 rtl="1"/>
            <a:r>
              <a:rPr lang="fa-IR" sz="1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درج گروهی اطلاعات از فایل اکسل در فرم های مورد نیاز</a:t>
            </a:r>
            <a:endParaRPr lang="en-US" sz="16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62647" y="1889195"/>
            <a:ext cx="4557321" cy="70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rtl="1"/>
            <a:r>
              <a:rPr lang="fa-IR" sz="1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ثبت وقایع و رخداده های سامانه </a:t>
            </a:r>
            <a:endParaRPr lang="en-US" sz="16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58530" y="407307"/>
            <a:ext cx="3693131" cy="70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پویایی و قابلیت شخصی سازی نرم افزار با توجه به نیازهای سازمان </a:t>
            </a:r>
            <a:endParaRPr lang="en-US" sz="16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62647" y="3514655"/>
            <a:ext cx="3779562" cy="70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rtl="1"/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امکان جستجوی پیشرفته با شرایط دلخواه </a:t>
            </a:r>
            <a:endParaRPr lang="en-US" sz="16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47828" y="4572391"/>
            <a:ext cx="4817119" cy="70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قابلیت الصاق هر نوع فایل در تمامی فرمها </a:t>
            </a:r>
            <a:endParaRPr lang="en-US" sz="18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46967" y="3674401"/>
            <a:ext cx="3976201" cy="70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sz="16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itchFamily="2" charset="-78"/>
              </a:rPr>
              <a:t>پرتال اطلاع رسانی با امکان درج اخبار و اطلاعیه </a:t>
            </a:r>
            <a:endParaRPr lang="en-US" sz="16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27140" y="4572391"/>
            <a:ext cx="3576620" cy="709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سیستم پیام </a:t>
            </a:r>
            <a:r>
              <a:rPr lang="fa-IR" sz="20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رسانی</a:t>
            </a:r>
            <a:r>
              <a:rPr lang="fa-IR" sz="16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 داخلی قدرتمند</a:t>
            </a:r>
            <a:endParaRPr lang="en-US" sz="160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81" y="4368828"/>
            <a:ext cx="531146" cy="5311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29" y="1294450"/>
            <a:ext cx="735398" cy="651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98" y="3211968"/>
            <a:ext cx="602660" cy="6026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0" y="4323172"/>
            <a:ext cx="622458" cy="622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649" y="2130203"/>
            <a:ext cx="636576" cy="6365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11" y="2081967"/>
            <a:ext cx="733049" cy="7330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1" y="1225558"/>
            <a:ext cx="683880" cy="683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63" y="3307859"/>
            <a:ext cx="609143" cy="6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236">
            <a:off x="9661186" y="4816234"/>
            <a:ext cx="3489005" cy="3169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rtl="1"/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اطلاعات پایه :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968" y="1077761"/>
            <a:ext cx="8946541" cy="4815384"/>
          </a:xfrm>
        </p:spPr>
        <p:txBody>
          <a:bodyPr>
            <a:normAutofit/>
          </a:bodyPr>
          <a:lstStyle/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رشته و گرایش تحصیلی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رده و زیر رده های سازمانی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رشته و رسته سازمانی  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انواع آموزش و دوره 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روشهای آموزش 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اهداف آموزش 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روش ارزیابی  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مهارتها و وظایف شغلی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4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زمینه فعالیت مراکز آموزشی </a:t>
            </a:r>
            <a:endParaRPr lang="en-US" sz="1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algn="r"/>
            <a:endParaRPr lang="en-US" sz="24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7" y="1853248"/>
            <a:ext cx="3262423" cy="2891091"/>
          </a:xfrm>
          <a:prstGeom prst="rect">
            <a:avLst/>
          </a:prstGeom>
          <a:noFill/>
          <a:effectLst>
            <a:outerShdw dist="50800" dir="5400000" sx="101000" sy="101000" algn="ctr" rotWithShape="0">
              <a:srgbClr val="000000">
                <a:alpha val="25000"/>
              </a:srgbClr>
            </a:outerShdw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23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195" y="351246"/>
            <a:ext cx="10027920" cy="548640"/>
          </a:xfrm>
        </p:spPr>
        <p:txBody>
          <a:bodyPr/>
          <a:lstStyle/>
          <a:p>
            <a:pPr lvl="0" algn="r" rtl="1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اطلاعات شرکت</a:t>
            </a:r>
            <a:endParaRPr lang="en-US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3016"/>
            <a:ext cx="8946541" cy="4815384"/>
          </a:xfrm>
        </p:spPr>
        <p:txBody>
          <a:bodyPr>
            <a:normAutofit/>
          </a:bodyPr>
          <a:lstStyle/>
          <a:p>
            <a:pPr lvl="1" algn="r" rtl="1"/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چارت سازمانی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مشاغل 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سازمانی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نیازمندیهای 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آموزشی شغل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مهارتهای 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مورد نیاز شغل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  <a:p>
            <a:pPr lvl="1" algn="r" rtl="1"/>
            <a:r>
              <a:rPr lang="fa-IR" sz="2800" dirty="0" smtClean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وظایف </a:t>
            </a:r>
            <a:r>
              <a:rPr lang="fa-IR" sz="2800" dirty="0">
                <a:solidFill>
                  <a:schemeClr val="accent4">
                    <a:lumMod val="50000"/>
                  </a:schemeClr>
                </a:solidFill>
                <a:cs typeface="B Koodak" pitchFamily="2" charset="-78"/>
              </a:rPr>
              <a:t>شغل</a:t>
            </a:r>
            <a:endParaRPr lang="en-US" sz="2800" dirty="0">
              <a:solidFill>
                <a:schemeClr val="accent4">
                  <a:lumMod val="50000"/>
                </a:schemeClr>
              </a:solidFill>
              <a:cs typeface="B Koodak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597"/>
            <a:ext cx="3298222" cy="329822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236">
            <a:off x="9661186" y="4816234"/>
            <a:ext cx="3489005" cy="31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1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1387</TotalTime>
  <Words>455</Words>
  <Application>Microsoft Office PowerPoint</Application>
  <PresentationFormat>Custom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  متنا</vt:lpstr>
      <vt:lpstr>لزوم آموزش سازمانی </vt:lpstr>
      <vt:lpstr>اهمیت و مزایای آموزش سازمانی </vt:lpstr>
      <vt:lpstr>PowerPoint Presentation</vt:lpstr>
      <vt:lpstr>چرا متنا</vt:lpstr>
      <vt:lpstr>فرآیند متنا</vt:lpstr>
      <vt:lpstr>امکانات عمومی</vt:lpstr>
      <vt:lpstr>اطلاعات پایه :</vt:lpstr>
      <vt:lpstr>اطلاعات شرکت</vt:lpstr>
      <vt:lpstr>اطلاعات کارمندان</vt:lpstr>
      <vt:lpstr>مراکز آموزشی و اساتید</vt:lpstr>
      <vt:lpstr>دوره های آموزشی </vt:lpstr>
      <vt:lpstr>نیاز سنجی آموزش </vt:lpstr>
      <vt:lpstr>ارزیابی و اثر بخشی </vt:lpstr>
      <vt:lpstr>پرتال متنا 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متنا</dc:title>
  <dc:creator>4393</dc:creator>
  <cp:lastModifiedBy>ali reszaei</cp:lastModifiedBy>
  <cp:revision>42</cp:revision>
  <dcterms:created xsi:type="dcterms:W3CDTF">2016-08-01T10:52:12Z</dcterms:created>
  <dcterms:modified xsi:type="dcterms:W3CDTF">2016-12-11T06:46:43Z</dcterms:modified>
</cp:coreProperties>
</file>